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</p:sldMasterIdLst>
  <p:notesMasterIdLst>
    <p:notesMasterId r:id="rId16"/>
  </p:notesMasterIdLst>
  <p:sldIdLst>
    <p:sldId id="257" r:id="rId3"/>
    <p:sldId id="258" r:id="rId4"/>
    <p:sldId id="266" r:id="rId5"/>
    <p:sldId id="275" r:id="rId6"/>
    <p:sldId id="279" r:id="rId7"/>
    <p:sldId id="280" r:id="rId8"/>
    <p:sldId id="281" r:id="rId9"/>
    <p:sldId id="282" r:id="rId10"/>
    <p:sldId id="285" r:id="rId11"/>
    <p:sldId id="283" r:id="rId12"/>
    <p:sldId id="284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FF24B-1815-423E-854B-A094AEC447C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1F8ED-E6E0-4E52-8C34-493F98DB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79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66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85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48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56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14722-0E09-4C28-932C-D3DD7CEEE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4DEBF1-B1F7-482E-A435-81201C765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9EC6C-9825-4F26-953E-334C8BF0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2F016-DCE8-497B-A7C8-1B7AF7BA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FEC6C7-0537-49D7-921F-DAB8FED4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3A765-9A98-4B0E-8CC0-5C0F2EE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7A60CF-157B-419C-ADE2-0E9F4B4CB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DF95FE-7991-4174-9FB1-2F7E47FF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C5349E-4E8A-4815-A13C-93AC6E31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3EBFB6-9CEB-40CB-B5BD-756577B1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0CD80B-EE0D-4343-B52E-5036991FB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244AE5-1498-4BE5-AE1D-76A239288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621D16-7AAE-4770-9BE9-B1C47245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F9C9B-47B2-4BB0-BDEC-6108EB7C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FC92A6-3C4D-4AA9-A429-35AAE0C7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73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7"/>
          <p:cNvSpPr/>
          <p:nvPr/>
        </p:nvSpPr>
        <p:spPr>
          <a:xfrm>
            <a:off x="10851766" y="316035"/>
            <a:ext cx="985341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11396892" y="3796060"/>
            <a:ext cx="349497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5902355" y="6299608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7158362" y="6340678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7384870" y="6340232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49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6" name="Google Shape;156;p12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3165457" y="5744019"/>
            <a:ext cx="151047" cy="12715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951902" y="6246239"/>
            <a:ext cx="107207" cy="53184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7453534" y="398834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441550" y="2665959"/>
            <a:ext cx="282121" cy="357283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11419718" y="4779372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10470846" y="4989089"/>
            <a:ext cx="1085543" cy="1363137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407224" y="406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90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6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7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9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0A57F-F464-4EA6-9E6D-E139C385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24E3B-6DE9-4506-B8F3-200039AAA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035137-D07C-4953-9987-19B46216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BC25E7-670F-4722-A3FA-583133AF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0F898A-9447-4241-929D-851D8768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4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9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9612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83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D85DC-4A87-4F99-A08A-972494AF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EADB34-2ED7-44C9-8E5E-67F3BB36F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ACF24-48F0-4639-89B2-C88853CC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30C0A7-FE22-4945-BC84-F7437E6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910013-5119-4AC2-89D3-75B830BA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94246-8C72-4256-8400-D305D0CD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0D90C6-6283-413F-A5C8-2FAB96DF3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BF2F6B-D1D8-421F-A062-CCFFC6591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4DA3F9-4662-4922-AD8C-1334A3A3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4711B5-A1EB-4760-AACE-4C8FAB7A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108E65-AC0A-47FC-BE63-C6B876B9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28169-BB7A-495D-A2DB-BC9C9561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E93AC9-9538-499E-A7F2-F3883AF4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C62CED-5EA1-4BDF-96B1-068B2B726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CBA90F-561F-49DB-9A13-C19B42C8C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B3F118-7E24-486A-A571-01EFCC286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1A87B8-23E0-443C-A872-116B26BC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921310-3D7A-4BAE-8A70-EE41D332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14758E-6A3F-47F9-9CCD-1BDCA76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49448-7CDA-4184-BEA0-5EA3A8C6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E8366-5206-4145-BD65-CD2C6D4F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9E6EB4-FB15-49AB-92D6-929E2CA4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33F5BD-F84E-4611-AD0D-35DBA21E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7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467D03-D5FB-498E-AE44-6FB78F03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540A56-8ED1-4714-9028-08CAB235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D80CB3-58C9-4BFB-A7D9-38B76D57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84DD8-6C18-4E55-94B3-F56AA1B5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EFAE8F-D4E4-410C-8DBA-C9E3BC67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49D94B-7796-4996-8D52-599C8EB5A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6E11FF-8B3B-4872-B325-EB348778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C44A57-CCC8-4CE4-9B78-7E6B4D27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12FBB-C2D4-44B9-8D2B-2D252554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223DB-C508-420C-8A85-BEFEA483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82A9AA-7F3D-4330-9CB3-63850A2BA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956B30-66F1-40E4-A848-3DEE43F27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7EB0FE-43AE-4B10-B392-BCD5A18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8D48D0-722E-496D-849B-C6337051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74E1CF-38D7-4E23-8989-E200F74A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CCBEF0-4454-48B5-A9FA-570C2A0F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A48B32-9F61-432C-A576-F5BF1F8C1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57E64-6961-47B8-BF10-A79029507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922C8-0A96-4AAC-8E27-340333E88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88429-2315-4E91-A046-BDA18EC3B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CC0FF90-773C-446F-9869-963C2A870A1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B26AAEC-6D72-4868-A169-01F163D9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3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3A8E06-BD74-44AB-A361-2E53009B1A28}"/>
              </a:ext>
            </a:extLst>
          </p:cNvPr>
          <p:cNvSpPr/>
          <p:nvPr/>
        </p:nvSpPr>
        <p:spPr>
          <a:xfrm>
            <a:off x="2097070" y="1369469"/>
            <a:ext cx="287450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Chương</a:t>
            </a:r>
            <a:r>
              <a:rPr lang="en-US" altLang="zh-C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III: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F0B5ED-3324-4D83-8E4F-78EC927BCB20}"/>
              </a:ext>
            </a:extLst>
          </p:cNvPr>
          <p:cNvSpPr/>
          <p:nvPr/>
        </p:nvSpPr>
        <p:spPr>
          <a:xfrm>
            <a:off x="5778152" y="1345103"/>
            <a:ext cx="347492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4400" b="1" dirty="0">
                <a:solidFill>
                  <a:schemeClr val="accent3"/>
                </a:solidFill>
                <a:effectLst/>
              </a:rPr>
              <a:t>DNA </a:t>
            </a:r>
            <a:r>
              <a:rPr lang="en-US" altLang="zh-CN" sz="4400" b="1" dirty="0" err="1">
                <a:solidFill>
                  <a:schemeClr val="accent3"/>
                </a:solidFill>
                <a:effectLst/>
              </a:rPr>
              <a:t>và</a:t>
            </a:r>
            <a:r>
              <a:rPr lang="en-US" altLang="zh-CN" sz="4400" b="1" dirty="0">
                <a:solidFill>
                  <a:schemeClr val="accent3"/>
                </a:solidFill>
                <a:effectLst/>
              </a:rPr>
              <a:t> Gene</a:t>
            </a:r>
          </a:p>
        </p:txBody>
      </p:sp>
      <p:pic>
        <p:nvPicPr>
          <p:cNvPr id="7" name="Picture 6" descr="DNA-PNG-Photo">
            <a:extLst>
              <a:ext uri="{FF2B5EF4-FFF2-40B4-BE49-F238E27FC236}">
                <a16:creationId xmlns:a16="http://schemas.microsoft.com/office/drawing/2014/main" xmlns="" id="{C03906D8-449A-4A9B-ADC0-E37BF75A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29313">
            <a:off x="4261770" y="3835161"/>
            <a:ext cx="3032760" cy="17348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F55916-002B-4F8A-8B48-496EC67C83FE}"/>
              </a:ext>
            </a:extLst>
          </p:cNvPr>
          <p:cNvSpPr/>
          <p:nvPr/>
        </p:nvSpPr>
        <p:spPr>
          <a:xfrm>
            <a:off x="2215669" y="3138229"/>
            <a:ext cx="78454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THIẾT KẾ MÔ HÌNH DNA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ADD6CA-676F-46F4-89B9-4373CB14ED09}"/>
              </a:ext>
            </a:extLst>
          </p:cNvPr>
          <p:cNvSpPr/>
          <p:nvPr/>
        </p:nvSpPr>
        <p:spPr>
          <a:xfrm>
            <a:off x="3428169" y="2189680"/>
            <a:ext cx="5572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u="sng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Bài</a:t>
            </a:r>
            <a:r>
              <a:rPr lang="en-US" altLang="zh-CN" sz="4400" u="sng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20: </a:t>
            </a:r>
            <a:r>
              <a:rPr lang="en-US" altLang="zh-CN" sz="4400" u="sng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Thực</a:t>
            </a:r>
            <a:r>
              <a:rPr lang="en-US" altLang="zh-CN" sz="4400" u="sng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altLang="zh-CN" sz="4400" u="sng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hành</a:t>
            </a:r>
            <a:r>
              <a:rPr lang="en-US" altLang="zh-CN" sz="4400" u="sng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6" grpId="0"/>
      <p:bldP spid="6" grpId="1"/>
      <p:bldP spid="6" grpId="2"/>
      <p:bldP spid="6" grpId="3"/>
      <p:bldP spid="6" grpId="4"/>
      <p:bldP spid="6" grpId="5"/>
      <p:bldP spid="6" grpId="6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831962-13F5-431C-9B33-160D2F39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35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030C2F-E8EB-4F82-8B4C-3149E15E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409"/>
            <a:ext cx="12191999" cy="42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0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6EA73A-6920-4627-98F9-6B8BDBC90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03" y="1614234"/>
            <a:ext cx="9802593" cy="3629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A27D71-E5C2-4C8F-A913-14AFA2AB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" y="0"/>
            <a:ext cx="12088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11C5A1-7ABD-48D6-88FA-3607298B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7" y="2125629"/>
            <a:ext cx="6372225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HƯỚNG DẪN HỌC TẬP 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xmlns="" id="{0ECEB45E-2683-4D46-82A8-1D71A372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91" y="2786389"/>
            <a:ext cx="8811491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1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chép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BT ở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 hỏi và bài tập/SGK tr.59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1,2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B8A4CCA-DD18-4B4D-84C4-E7A3F85A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501" y="4269923"/>
            <a:ext cx="8181805" cy="79324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00">
                <a:solidFill>
                  <a:schemeClr val="tx1">
                    <a:lumMod val="85000"/>
                    <a:lumOff val="15000"/>
                  </a:schemeClr>
                </a:solidFill>
              </a:rPr>
              <a:t>Chúc các em học tập tốt!</a:t>
            </a:r>
            <a:endParaRPr lang="en-US" sz="4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DEA5B3C9-62D0-4BAA-A5B9-A1ED68B39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2" r="-1" b="20269"/>
          <a:stretch/>
        </p:blipFill>
        <p:spPr>
          <a:xfrm>
            <a:off x="2000594" y="1337310"/>
            <a:ext cx="8187347" cy="27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10322816" y="4951987"/>
            <a:ext cx="1360401" cy="1305831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2763AE0-BD5C-497C-BB54-FE4CCBB88CB8}"/>
              </a:ext>
            </a:extLst>
          </p:cNvPr>
          <p:cNvSpPr/>
          <p:nvPr/>
        </p:nvSpPr>
        <p:spPr>
          <a:xfrm>
            <a:off x="2750980" y="1993181"/>
            <a:ext cx="74598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altLang="zh-CN" sz="8800" b="1" dirty="0">
                <a:solidFill>
                  <a:schemeClr val="accent2">
                    <a:lumMod val="75000"/>
                  </a:schemeClr>
                </a:solidFill>
                <a:effectLst/>
              </a:rPr>
              <a:t>D       N      A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C104A57F-E8D1-486D-AF45-ABE46CBC1A84}"/>
              </a:ext>
            </a:extLst>
          </p:cNvPr>
          <p:cNvSpPr txBox="1"/>
          <p:nvPr/>
        </p:nvSpPr>
        <p:spPr>
          <a:xfrm>
            <a:off x="8242213" y="2566485"/>
            <a:ext cx="854721" cy="68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ID 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xmlns="" id="{48E7D6B0-E251-4070-AC3E-5C5E8C98EAFC}"/>
              </a:ext>
            </a:extLst>
          </p:cNvPr>
          <p:cNvSpPr txBox="1"/>
          <p:nvPr/>
        </p:nvSpPr>
        <p:spPr>
          <a:xfrm>
            <a:off x="3515371" y="2496411"/>
            <a:ext cx="1080552" cy="68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EOXY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xmlns="" id="{F8F3B2EF-D6E7-4A9A-884B-0A764FD78351}"/>
              </a:ext>
            </a:extLst>
          </p:cNvPr>
          <p:cNvSpPr txBox="1"/>
          <p:nvPr/>
        </p:nvSpPr>
        <p:spPr>
          <a:xfrm>
            <a:off x="4418873" y="2504245"/>
            <a:ext cx="1032655" cy="68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RIBO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70B6FBCD-D077-42E8-8C36-CA2AD140F542}"/>
              </a:ext>
            </a:extLst>
          </p:cNvPr>
          <p:cNvSpPr txBox="1"/>
          <p:nvPr/>
        </p:nvSpPr>
        <p:spPr>
          <a:xfrm>
            <a:off x="5931472" y="2528526"/>
            <a:ext cx="1364476" cy="68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UCLEIC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DFD956E-623A-4A7D-8A40-A9BD371D40C9}"/>
              </a:ext>
            </a:extLst>
          </p:cNvPr>
          <p:cNvSpPr/>
          <p:nvPr/>
        </p:nvSpPr>
        <p:spPr>
          <a:xfrm>
            <a:off x="2100499" y="3447565"/>
            <a:ext cx="3290615" cy="1581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sz="4000" dirty="0" err="1">
                <a:solidFill>
                  <a:srgbClr val="002060"/>
                </a:solidFill>
              </a:rPr>
              <a:t>Là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một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loại</a:t>
            </a:r>
            <a:r>
              <a:rPr lang="en-US" sz="4000" dirty="0">
                <a:solidFill>
                  <a:srgbClr val="002060"/>
                </a:solidFill>
              </a:rPr>
              <a:t>  nucleic acid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xmlns="" id="{A1B1FBF8-C2FB-421C-9134-CADA57EB0AA6}"/>
              </a:ext>
            </a:extLst>
          </p:cNvPr>
          <p:cNvSpPr/>
          <p:nvPr/>
        </p:nvSpPr>
        <p:spPr>
          <a:xfrm>
            <a:off x="5758535" y="3447565"/>
            <a:ext cx="3961517" cy="1581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Cấu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tạo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từ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nguyên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tố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C, H, O , N, 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B1866F8-C217-48C0-AE7B-3E8244DEB38F}"/>
              </a:ext>
            </a:extLst>
          </p:cNvPr>
          <p:cNvSpPr/>
          <p:nvPr/>
        </p:nvSpPr>
        <p:spPr>
          <a:xfrm>
            <a:off x="3365784" y="438234"/>
            <a:ext cx="3594174" cy="10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DNA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4" name="Picture 23" descr="question_mark_clip_art_9044">
            <a:extLst>
              <a:ext uri="{FF2B5EF4-FFF2-40B4-BE49-F238E27FC236}">
                <a16:creationId xmlns:a16="http://schemas.microsoft.com/office/drawing/2014/main" xmlns="" id="{08751C96-63CE-45A2-855A-EAFC9361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61" y="650276"/>
            <a:ext cx="803275" cy="87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</a:rPr>
              <a:pPr/>
              <a:t>3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4" name="Google Shape;227;p20">
            <a:extLst>
              <a:ext uri="{FF2B5EF4-FFF2-40B4-BE49-F238E27FC236}">
                <a16:creationId xmlns:a16="http://schemas.microsoft.com/office/drawing/2014/main" xmlns="" id="{6B8009FD-BF65-4941-86FC-6A014A723412}"/>
              </a:ext>
            </a:extLst>
          </p:cNvPr>
          <p:cNvSpPr txBox="1">
            <a:spLocks/>
          </p:cNvSpPr>
          <p:nvPr/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lt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3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5" name="Google Shape;228;p20">
            <a:extLst>
              <a:ext uri="{FF2B5EF4-FFF2-40B4-BE49-F238E27FC236}">
                <a16:creationId xmlns:a16="http://schemas.microsoft.com/office/drawing/2014/main" xmlns="" id="{DF806DDF-58EF-40D8-9241-7C99CF5298BE}"/>
              </a:ext>
            </a:extLst>
          </p:cNvPr>
          <p:cNvSpPr/>
          <p:nvPr/>
        </p:nvSpPr>
        <p:spPr>
          <a:xfrm>
            <a:off x="10197992" y="5086532"/>
            <a:ext cx="1250129" cy="1113905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BC6F1F4D-91BE-4A7C-ACDA-8FDBAC877ACA}"/>
              </a:ext>
            </a:extLst>
          </p:cNvPr>
          <p:cNvSpPr txBox="1"/>
          <p:nvPr/>
        </p:nvSpPr>
        <p:spPr>
          <a:xfrm>
            <a:off x="4863171" y="1161753"/>
            <a:ext cx="2460930" cy="7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Đại phân tử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6910299A-282B-4ECC-8CA7-25F792E4B08E}"/>
              </a:ext>
            </a:extLst>
          </p:cNvPr>
          <p:cNvSpPr txBox="1"/>
          <p:nvPr/>
        </p:nvSpPr>
        <p:spPr>
          <a:xfrm>
            <a:off x="4863171" y="2083773"/>
            <a:ext cx="5740674" cy="7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Số lượng lớn, kích thước lớn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FD4F59D5-32FC-4249-BB02-F904B7809B82}"/>
              </a:ext>
            </a:extLst>
          </p:cNvPr>
          <p:cNvSpPr txBox="1"/>
          <p:nvPr/>
        </p:nvSpPr>
        <p:spPr>
          <a:xfrm>
            <a:off x="4828881" y="3063578"/>
            <a:ext cx="6619240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Cấu tạo theo nguyên tắc đa phân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5556E9C3-BB35-4CBE-BE37-A47C6E3508A6}"/>
              </a:ext>
            </a:extLst>
          </p:cNvPr>
          <p:cNvSpPr txBox="1"/>
          <p:nvPr/>
        </p:nvSpPr>
        <p:spPr>
          <a:xfrm>
            <a:off x="4863171" y="4022428"/>
            <a:ext cx="5734583" cy="14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Đơn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phân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là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 nucleotide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gồm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a typeface="幼圆" pitchFamily="49" charset="-122"/>
              </a:rPr>
              <a:t>4 loại: A , T , G , 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E02DE3B-9209-4F8F-8357-12CFE41BC53F}"/>
              </a:ext>
            </a:extLst>
          </p:cNvPr>
          <p:cNvCxnSpPr/>
          <p:nvPr/>
        </p:nvCxnSpPr>
        <p:spPr>
          <a:xfrm flipV="1">
            <a:off x="4021161" y="2567490"/>
            <a:ext cx="876300" cy="238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FF5B9B2-34AA-4CB4-8CE2-BA25EF6C9E25}"/>
              </a:ext>
            </a:extLst>
          </p:cNvPr>
          <p:cNvCxnSpPr>
            <a:endCxn id="8" idx="1"/>
          </p:cNvCxnSpPr>
          <p:nvPr/>
        </p:nvCxnSpPr>
        <p:spPr>
          <a:xfrm>
            <a:off x="4021161" y="2829263"/>
            <a:ext cx="807720" cy="6115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68C17E3-2822-4BA9-B9E1-AD100A02E5DC}"/>
              </a:ext>
            </a:extLst>
          </p:cNvPr>
          <p:cNvCxnSpPr>
            <a:endCxn id="9" idx="1"/>
          </p:cNvCxnSpPr>
          <p:nvPr/>
        </p:nvCxnSpPr>
        <p:spPr>
          <a:xfrm>
            <a:off x="3992586" y="2810213"/>
            <a:ext cx="870585" cy="19495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BE5D4-8E8B-478A-BE37-EC970E4A4F36}"/>
              </a:ext>
            </a:extLst>
          </p:cNvPr>
          <p:cNvCxnSpPr/>
          <p:nvPr/>
        </p:nvCxnSpPr>
        <p:spPr>
          <a:xfrm flipV="1">
            <a:off x="3992586" y="1490279"/>
            <a:ext cx="851535" cy="12922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647E13-A708-4883-938F-23F21496E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36" y="845127"/>
            <a:ext cx="2932473" cy="523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</a:rPr>
              <a:pPr/>
              <a:t>4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15074C-EB0F-40E8-9C08-7DC219163B62}"/>
              </a:ext>
            </a:extLst>
          </p:cNvPr>
          <p:cNvSpPr/>
          <p:nvPr/>
        </p:nvSpPr>
        <p:spPr>
          <a:xfrm>
            <a:off x="3890989" y="1151453"/>
            <a:ext cx="653142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800" b="1" dirty="0">
                <a:solidFill>
                  <a:srgbClr val="002060"/>
                </a:solidFill>
              </a:rPr>
              <a:t>-  DNA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chuỗi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xoắn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kép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gồm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hai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mạch</a:t>
            </a:r>
            <a:r>
              <a:rPr lang="en-US" sz="2800" b="1" dirty="0">
                <a:solidFill>
                  <a:srgbClr val="002060"/>
                </a:solidFill>
              </a:rPr>
              <a:t> song </a:t>
            </a:r>
            <a:r>
              <a:rPr lang="en-US" sz="2800" b="1" dirty="0" err="1">
                <a:solidFill>
                  <a:srgbClr val="002060"/>
                </a:solidFill>
              </a:rPr>
              <a:t>song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xoắn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đều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nucleotide </a:t>
            </a:r>
            <a:r>
              <a:rPr lang="en-US" sz="2800" b="1" dirty="0" err="1">
                <a:solidFill>
                  <a:srgbClr val="002060"/>
                </a:solidFill>
              </a:rPr>
              <a:t>giữa</a:t>
            </a:r>
            <a:r>
              <a:rPr lang="en-US" sz="2800" b="1" dirty="0">
                <a:solidFill>
                  <a:srgbClr val="002060"/>
                </a:solidFill>
              </a:rPr>
              <a:t> 2 </a:t>
            </a:r>
            <a:r>
              <a:rPr lang="en-US" sz="2800" b="1" dirty="0" err="1">
                <a:solidFill>
                  <a:srgbClr val="002060"/>
                </a:solidFill>
              </a:rPr>
              <a:t>mạch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liên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nhau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thành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cặp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nguyên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bổ</a:t>
            </a:r>
            <a:r>
              <a:rPr lang="en-US" sz="2800" b="1" dirty="0">
                <a:solidFill>
                  <a:srgbClr val="002060"/>
                </a:solidFill>
              </a:rPr>
              <a:t> sung (NBTS) :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		A </a:t>
            </a:r>
            <a:r>
              <a:rPr lang="en-US" sz="2800" b="1" dirty="0" err="1">
                <a:solidFill>
                  <a:srgbClr val="002060"/>
                </a:solidFill>
              </a:rPr>
              <a:t>liên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T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		G </a:t>
            </a:r>
            <a:r>
              <a:rPr lang="en-US" sz="2800" b="1" dirty="0" err="1">
                <a:solidFill>
                  <a:srgbClr val="002060"/>
                </a:solidFill>
              </a:rPr>
              <a:t>liên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 </a:t>
            </a:r>
          </a:p>
          <a:p>
            <a:pPr marL="354013" indent="-354013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-  </a:t>
            </a:r>
            <a:r>
              <a:rPr lang="en-US" sz="2800" b="1" dirty="0" err="1">
                <a:solidFill>
                  <a:srgbClr val="002060"/>
                </a:solidFill>
              </a:rPr>
              <a:t>Mỗi</a:t>
            </a:r>
            <a:r>
              <a:rPr lang="en-US" sz="2800" b="1" dirty="0">
                <a:solidFill>
                  <a:srgbClr val="002060"/>
                </a:solidFill>
              </a:rPr>
              <a:t> chu </a:t>
            </a:r>
            <a:r>
              <a:rPr lang="en-US" sz="2800" b="1" dirty="0" err="1">
                <a:solidFill>
                  <a:srgbClr val="002060"/>
                </a:solidFill>
              </a:rPr>
              <a:t>kỳ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xoắn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 34 A</a:t>
            </a:r>
            <a:r>
              <a:rPr lang="en-US" sz="2800" b="1" baseline="30000" dirty="0">
                <a:solidFill>
                  <a:srgbClr val="002060"/>
                </a:solidFill>
              </a:rPr>
              <a:t>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gồm</a:t>
            </a:r>
            <a:r>
              <a:rPr lang="en-US" sz="2800" b="1" dirty="0">
                <a:solidFill>
                  <a:srgbClr val="002060"/>
                </a:solidFill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</a:rPr>
              <a:t>cặp</a:t>
            </a:r>
            <a:r>
              <a:rPr lang="en-US" sz="2800" b="1" dirty="0">
                <a:solidFill>
                  <a:srgbClr val="002060"/>
                </a:solidFill>
              </a:rPr>
              <a:t> nucleotide. </a:t>
            </a:r>
            <a:r>
              <a:rPr lang="en-US" sz="2800" b="1" dirty="0" err="1">
                <a:solidFill>
                  <a:srgbClr val="002060"/>
                </a:solidFill>
              </a:rPr>
              <a:t>Đường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20 A</a:t>
            </a:r>
            <a:r>
              <a:rPr lang="en-US" sz="2800" b="1" baseline="30000" dirty="0">
                <a:solidFill>
                  <a:srgbClr val="002060"/>
                </a:solidFill>
              </a:rPr>
              <a:t>O</a:t>
            </a:r>
            <a:r>
              <a:rPr lang="en-US" sz="2800" b="1" dirty="0">
                <a:solidFill>
                  <a:srgbClr val="002060"/>
                </a:solidFill>
              </a:rPr>
              <a:t> / </a:t>
            </a:r>
            <a:r>
              <a:rPr lang="en-US" sz="2800" b="1" dirty="0" err="1">
                <a:solidFill>
                  <a:srgbClr val="002060"/>
                </a:solidFill>
              </a:rPr>
              <a:t>mỗi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vòng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xoắn</a:t>
            </a:r>
            <a:r>
              <a:rPr lang="en-US" sz="2800" b="1" dirty="0">
                <a:solidFill>
                  <a:srgbClr val="002060"/>
                </a:solidFill>
              </a:rPr>
              <a:t>,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28417A-9DAF-4B64-8DBC-6F247437F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" y="795984"/>
            <a:ext cx="3050461" cy="5266032"/>
          </a:xfrm>
          <a:prstGeom prst="rect">
            <a:avLst/>
          </a:prstGeom>
        </p:spPr>
      </p:pic>
      <p:sp>
        <p:nvSpPr>
          <p:cNvPr id="12" name="Google Shape;447;p39">
            <a:extLst>
              <a:ext uri="{FF2B5EF4-FFF2-40B4-BE49-F238E27FC236}">
                <a16:creationId xmlns:a16="http://schemas.microsoft.com/office/drawing/2014/main" xmlns="" id="{96EB8D99-F30B-4FBA-8502-1AFCA82C2D71}"/>
              </a:ext>
            </a:extLst>
          </p:cNvPr>
          <p:cNvSpPr/>
          <p:nvPr/>
        </p:nvSpPr>
        <p:spPr>
          <a:xfrm>
            <a:off x="10422418" y="530136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8CD72A-DF47-4207-8612-AC6CF722B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19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7E7781-CE5B-460C-8B4D-1FB860933757}"/>
              </a:ext>
            </a:extLst>
          </p:cNvPr>
          <p:cNvSpPr txBox="1"/>
          <p:nvPr/>
        </p:nvSpPr>
        <p:spPr>
          <a:xfrm>
            <a:off x="1262742" y="-14514"/>
            <a:ext cx="333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CHUẨN BỊ </a:t>
            </a:r>
          </a:p>
        </p:txBody>
      </p:sp>
    </p:spTree>
    <p:extLst>
      <p:ext uri="{BB962C8B-B14F-4D97-AF65-F5344CB8AC3E}">
        <p14:creationId xmlns:p14="http://schemas.microsoft.com/office/powerpoint/2010/main" val="51306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6148C7-56D3-4031-A20E-B3A4D79C9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8" y="256732"/>
            <a:ext cx="5016659" cy="622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EC8019-00E0-47EA-9431-82C42CA02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90" y="256732"/>
            <a:ext cx="6480928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8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DEA9B3-47DD-4234-AAAE-F504A41A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0" y="207818"/>
            <a:ext cx="588583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7AFA50-7C83-42EE-976C-24F0AD14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3" y="249382"/>
            <a:ext cx="5780727" cy="62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1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95523E-9553-4233-9C57-971AC5E22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41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2A168C-1987-40A7-B0BF-21EB7D1A8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970"/>
            <a:ext cx="12192000" cy="35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4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CE9EF2-11B2-4D81-A78A-E1BB2ED8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0" y="325582"/>
            <a:ext cx="11389552" cy="62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90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160</Words>
  <Application>Microsoft Office PowerPoint</Application>
  <PresentationFormat>Widescreen</PresentationFormat>
  <Paragraphs>32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SimSun</vt:lpstr>
      <vt:lpstr>幼圆</vt:lpstr>
      <vt:lpstr>Arial</vt:lpstr>
      <vt:lpstr>Calibri</vt:lpstr>
      <vt:lpstr>Calibri Light</vt:lpstr>
      <vt:lpstr>Century Gothic</vt:lpstr>
      <vt:lpstr>Times New Roman</vt:lpstr>
      <vt:lpstr>Office Theme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tập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duonghuyen1586@gmail.com</dc:creator>
  <cp:lastModifiedBy>NhokBibi</cp:lastModifiedBy>
  <cp:revision>10</cp:revision>
  <dcterms:created xsi:type="dcterms:W3CDTF">2021-10-08T19:35:07Z</dcterms:created>
  <dcterms:modified xsi:type="dcterms:W3CDTF">2021-10-10T07:23:04Z</dcterms:modified>
</cp:coreProperties>
</file>